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90" r:id="rId8"/>
    <p:sldId id="292" r:id="rId9"/>
    <p:sldId id="293" r:id="rId10"/>
    <p:sldId id="283" r:id="rId11"/>
    <p:sldId id="284" r:id="rId12"/>
    <p:sldId id="286" r:id="rId13"/>
    <p:sldId id="287" r:id="rId14"/>
    <p:sldId id="288" r:id="rId15"/>
    <p:sldId id="281" r:id="rId16"/>
    <p:sldId id="282" r:id="rId17"/>
    <p:sldId id="289" r:id="rId18"/>
    <p:sldId id="275" r:id="rId19"/>
    <p:sldId id="291" r:id="rId20"/>
    <p:sldId id="274" r:id="rId21"/>
    <p:sldId id="280" r:id="rId22"/>
    <p:sldId id="294" r:id="rId23"/>
    <p:sldId id="295" r:id="rId24"/>
    <p:sldId id="296" r:id="rId25"/>
    <p:sldId id="265" r:id="rId26"/>
    <p:sldId id="267" r:id="rId27"/>
    <p:sldId id="297" r:id="rId28"/>
    <p:sldId id="266" r:id="rId29"/>
    <p:sldId id="271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60CE-542B-4792-B004-324C868E7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82FE-3614-400F-92E4-A3368A32B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176AF-C81F-4C45-8847-C620F664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E11B6-85D9-49E0-9283-1B4E1420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51DA-3F1F-4783-B319-C15A4E8EE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38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2213-6B47-4411-B43A-1499CF60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D0E40-5457-44D2-9563-1232B9D9A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D1609-2777-47EA-B0BE-68A486F8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FBF0E-C6F0-43EF-B991-4D914724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E366-1821-40FC-ADDF-866D164E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7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A85C7-04EA-4BDF-87BE-7A0EEA323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075D3-A5AE-4E89-A9FA-208F0148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3A48-ECFD-4CA1-9668-B2B84092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D98DB-B683-49DB-BF0A-24489BB3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D3FA7-F6C9-48D4-A7FC-BADCA23C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8ED1-5D38-47C1-B255-483B1132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01CCA-7E35-45BC-AB46-7AE8E9A8F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BBD22-0986-47BA-9430-26E16F3E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C85A5-9CC0-4AB1-8D16-CB8E5FCE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D4E9F-BE62-4B81-94FC-941F1F98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F9A3-AA6E-4261-9492-975ED44E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A5A48-1C93-4228-8034-0B3613664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475F1-7D7A-4C99-9784-F7E9D161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00170-83B6-418E-85B5-AACE8698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2BEE0-F438-42A8-B48F-54B119DC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6CDF-8EEF-47BF-B6AA-FA31FD13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FA35-797E-451A-BBE6-6FA913A0D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C202-E970-493D-9FBE-2707D5AF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AF4A1-2C67-4489-94DC-C0473183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9518B-9E84-4A24-A81C-360600E0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66864-0B84-49BA-92FF-B89E2510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8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3EFF-025F-498E-9ED2-33D13B5B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E499-7170-43D3-8663-4932F3DE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D12-0B0D-44BD-8A9D-873C0FF51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96403-F35B-44BE-9BC0-7237C5D3D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30B88-D808-46CC-BBD3-ED317CD1C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61989C-08B5-4A56-9B9E-F538CB6D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34394-D88E-40B6-B54E-542E336E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DD214E-9E9D-4DA1-A89A-D60D5197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8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3A91-4746-40D9-A0A5-8A26D407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945C-A326-4D67-80ED-5819764C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CCE32-FBDB-48D8-98F0-0342FDB6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7FEEC-2CAB-43A8-B441-6A11F5B6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63481-BEE0-4433-BC93-6B8477C8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8C616-E8FF-43A0-B9CF-F634EA38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BA9D7-6542-422A-9548-4AC51CD8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8BD7-EA2D-4814-9AA5-4E2836A4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DC18-D222-4354-91EB-A50CC821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F135E-6F44-49A2-BB1F-74E5D73BA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34321-EE26-4948-8E31-89AD669D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32C5A-AD77-4F52-AD8F-CB7864E6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0F575-043C-4BED-9E2C-7F8D15A4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432B-75C8-4F1C-8BF0-F37B3EB4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D14B7-2376-43DE-97F1-44C7E0FFD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1B8CC-2965-4163-A377-F2D44E031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4C8F-34EF-4867-9A80-FE4689ED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9D11-9B85-4CFF-8728-7B26949B2F1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7684-7D26-40EE-A824-C8A62380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97538-7A60-4C3E-B3B0-3435E352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98D3-892E-4707-95EF-9B4BD01FF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0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73FCF-232A-4EE5-81FE-4DD1E738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53EBE-2CFB-4ECA-A118-9018C6000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97B3A-D288-4F14-9411-EF801D714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7D99D11-9B85-4CFF-8728-7B26949B2F1A}" type="datetimeFigureOut">
              <a:rPr lang="en-US" smtClean="0"/>
              <a:pPr/>
              <a:t>7/27/2017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E8A7-074B-4604-AA0D-E6B9C7A8A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B198E-2F32-4622-A236-2EA8A4B29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1894572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FFD98D3-892E-4707-95EF-9B4BD01FF6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C3F162-32C9-4DFD-AA9D-5BE1EF45E8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172" y="5333549"/>
            <a:ext cx="1686828" cy="16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87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ryptok.space/cp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68C8-2EFA-4770-8027-FF60D0B10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Breaking the Uber Badge Ciphers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6383B-9841-46A5-A195-656BBEBC6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880" y="3588603"/>
            <a:ext cx="11064240" cy="258137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Kevin Hulin </a:t>
            </a:r>
          </a:p>
          <a:p>
            <a:r>
              <a:rPr lang="en-US" sz="2800" dirty="0"/>
              <a:t>[MLF] </a:t>
            </a:r>
            <a:r>
              <a:rPr lang="en-US" sz="2800" dirty="0" err="1"/>
              <a:t>Cryptok</a:t>
            </a:r>
            <a:endParaRPr lang="en-US" sz="2800" dirty="0"/>
          </a:p>
          <a:p>
            <a:r>
              <a:rPr lang="en-US" sz="2800" dirty="0" err="1"/>
              <a:t>cryptok@cryptok.space</a:t>
            </a:r>
            <a:endParaRPr lang="en-US" sz="2800" dirty="0"/>
          </a:p>
          <a:p>
            <a:r>
              <a:rPr lang="en-US" sz="2800" dirty="0"/>
              <a:t>28 July 2017 </a:t>
            </a:r>
          </a:p>
          <a:p>
            <a:r>
              <a:rPr lang="en-US" sz="2800" dirty="0"/>
              <a:t>Crypto and Privacy Village</a:t>
            </a:r>
          </a:p>
          <a:p>
            <a:r>
              <a:rPr lang="en-US" sz="2000" dirty="0"/>
              <a:t>Tool Download: https://cryptok.space/cpv</a:t>
            </a:r>
          </a:p>
        </p:txBody>
      </p:sp>
    </p:spTree>
    <p:extLst>
      <p:ext uri="{BB962C8B-B14F-4D97-AF65-F5344CB8AC3E}">
        <p14:creationId xmlns:p14="http://schemas.microsoft.com/office/powerpoint/2010/main" val="2645805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161C-D33D-4E78-A869-95491A11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Viterbi – Basis of </a:t>
            </a:r>
            <a:r>
              <a:rPr lang="en-US" sz="4000" dirty="0" err="1"/>
              <a:t>RKCCrack</a:t>
            </a:r>
            <a:r>
              <a:rPr lang="en-US" sz="4000" dirty="0"/>
              <a:t> core algorithm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C09C0-4DB1-4C30-A4DF-314CBB421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Two key components: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N-gram language model – Automation!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MPE implementation based on Viterbi – Make it go fast!</a:t>
            </a:r>
          </a:p>
        </p:txBody>
      </p:sp>
    </p:spTree>
    <p:extLst>
      <p:ext uri="{BB962C8B-B14F-4D97-AF65-F5344CB8AC3E}">
        <p14:creationId xmlns:p14="http://schemas.microsoft.com/office/powerpoint/2010/main" val="125789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493B-07E7-4C25-AF00-E02A4411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A0FEE-6572-40F5-AE74-6AA412E39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language models to enable the computer to calculate the “English-ness” of a string of text </a:t>
            </a:r>
          </a:p>
          <a:p>
            <a:pPr lvl="1"/>
            <a:r>
              <a:rPr lang="en-US" b="1" dirty="0"/>
              <a:t>You can rank your possible solutions!</a:t>
            </a:r>
          </a:p>
          <a:p>
            <a:r>
              <a:rPr lang="en-US" dirty="0"/>
              <a:t>Frequency Analysis</a:t>
            </a:r>
          </a:p>
          <a:p>
            <a:pPr lvl="1"/>
            <a:r>
              <a:rPr lang="en-US" dirty="0"/>
              <a:t>Intuitively, How often is the letter G followed by R?  G followed by C?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B1302-44B8-4590-B5ED-34735C1A6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0" t="14629" b="25394"/>
          <a:stretch/>
        </p:blipFill>
        <p:spPr>
          <a:xfrm>
            <a:off x="2388094" y="3949602"/>
            <a:ext cx="7054051" cy="29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B25A-A56A-4489-B085-CCFD71BD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DA54-4FDD-4E65-A6F1-B2F94AF88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Compute the probability of N characters appearing as a series within a stream of text (from a specific language)</a:t>
            </a:r>
          </a:p>
          <a:p>
            <a:pPr lvl="1"/>
            <a:r>
              <a:rPr lang="en-US" sz="2800" dirty="0"/>
              <a:t>The greater N becomes, the better this model is at detecting words and phrases! </a:t>
            </a:r>
          </a:p>
          <a:p>
            <a:pPr lvl="1"/>
            <a:r>
              <a:rPr lang="en-US" sz="2800" dirty="0"/>
              <a:t>(Ex “This is a sample text” + “That has been encrypted” = “MOILPSSTEQCPRVVVI”)</a:t>
            </a:r>
          </a:p>
          <a:p>
            <a:pPr lvl="2"/>
            <a:r>
              <a:rPr lang="en-US" sz="2400" dirty="0"/>
              <a:t>N=2</a:t>
            </a:r>
          </a:p>
          <a:p>
            <a:pPr lvl="3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THETHASHEDWINTHE + THESISAMANGHECOR</a:t>
            </a:r>
          </a:p>
          <a:p>
            <a:pPr lvl="2"/>
            <a:r>
              <a:rPr lang="en-US" sz="2400" dirty="0"/>
              <a:t>N=7</a:t>
            </a:r>
          </a:p>
          <a:p>
            <a:pPr lvl="3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THISHAPPENSHESER + THATISDEADKINDRE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80E9-7677-4AC1-9926-846B99F55F7A}"/>
              </a:ext>
            </a:extLst>
          </p:cNvPr>
          <p:cNvSpPr txBox="1"/>
          <p:nvPr/>
        </p:nvSpPr>
        <p:spPr>
          <a:xfrm>
            <a:off x="0" y="6550223"/>
            <a:ext cx="943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Bug report: Current released version of RKCC ignores Markov order setting (always uses order 6, based on 7-grams)</a:t>
            </a:r>
          </a:p>
        </p:txBody>
      </p:sp>
    </p:spTree>
    <p:extLst>
      <p:ext uri="{BB962C8B-B14F-4D97-AF65-F5344CB8AC3E}">
        <p14:creationId xmlns:p14="http://schemas.microsoft.com/office/powerpoint/2010/main" val="276105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ED9A-BE9D-410D-BBFD-E1D74653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Language Model: 0-counts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C72E43-11FA-41EF-B6E4-0C842BA916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600" dirty="0"/>
                  <a:t>Larger N also increases likelihood of encountering legitimate letter combinations with 0-counts.</a:t>
                </a:r>
              </a:p>
              <a:p>
                <a:pPr lvl="1"/>
                <a:r>
                  <a:rPr lang="en-US" sz="3200" dirty="0"/>
                  <a:t>Problem: We want to avoid having any character sequence having a probability of 0.</a:t>
                </a:r>
              </a:p>
              <a:p>
                <a:pPr lvl="1"/>
                <a:r>
                  <a:rPr lang="en-US" sz="3200" dirty="0"/>
                  <a:t>Solutions:</a:t>
                </a:r>
              </a:p>
              <a:p>
                <a:pPr lvl="2"/>
                <a:r>
                  <a:rPr lang="en-US" sz="2800" dirty="0"/>
                  <a:t>Use a large learning corpus to reduce the </a:t>
                </a:r>
                <a:r>
                  <a:rPr lang="en-US" sz="2800" dirty="0" err="1"/>
                  <a:t>likliehood</a:t>
                </a:r>
                <a:r>
                  <a:rPr lang="en-US" sz="2800" dirty="0"/>
                  <a:t> of this happening</a:t>
                </a:r>
              </a:p>
              <a:p>
                <a:pPr lvl="2"/>
                <a:r>
                  <a:rPr lang="en-US" sz="2800" dirty="0"/>
                  <a:t>Instead of 0, use a small value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C72E43-11FA-41EF-B6E4-0C842BA916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23" t="-3361" r="-986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02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6FC6-6E6F-4582-90C8-811CC228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Probable Explanation (MPE)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A19F3E-260B-4972-8B15-751D72E4FC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Problem: Within a probabilistic system, identify the set of variable assignments that produce the maximum conditional probability of a set of variables given an observation.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𝑀𝑃𝐸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</m:sub>
                        </m:sSub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</a:t>
                </a:r>
              </a:p>
              <a:p>
                <a:pPr lvl="2"/>
                <a:r>
                  <a:rPr lang="en-US" sz="2400" dirty="0"/>
                  <a:t>for some finite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 of N-variable states and fixed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/>
                  <a:t> M-variable observation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A19F3E-260B-4972-8B15-751D72E4FC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362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B59D-465F-4684-BC34-6B921D88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Channel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0B463-76D7-4502-9292-A09747297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series of (noisy) observations, calculate the most probable series of events</a:t>
            </a:r>
          </a:p>
          <a:p>
            <a:pPr lvl="1"/>
            <a:r>
              <a:rPr lang="en-US" dirty="0"/>
              <a:t>Common in Natural Language Processing (autocorrect, speech-to-text, part-of-speech tagging, etc.)</a:t>
            </a:r>
          </a:p>
          <a:p>
            <a:pPr lvl="1"/>
            <a:r>
              <a:rPr lang="en-US" dirty="0"/>
              <a:t>In RKC, we treat the ciphertext as the noisy observation and attempt to recover the series of events that created it.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48077-6077-4955-8F90-336993F8AB31}"/>
              </a:ext>
            </a:extLst>
          </p:cNvPr>
          <p:cNvSpPr/>
          <p:nvPr/>
        </p:nvSpPr>
        <p:spPr>
          <a:xfrm>
            <a:off x="2070273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1</a:t>
            </a:r>
            <a:r>
              <a:rPr lang="en-US" dirty="0"/>
              <a:t> + K</a:t>
            </a:r>
            <a:r>
              <a:rPr lang="en-US" baseline="-25000" dirty="0"/>
              <a:t>1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2EBF0D-DE43-42F3-9C02-B2CE2ED119B0}"/>
              </a:ext>
            </a:extLst>
          </p:cNvPr>
          <p:cNvCxnSpPr>
            <a:cxnSpLocks/>
            <a:stCxn id="4" idx="4"/>
            <a:endCxn id="7" idx="0"/>
          </p:cNvCxnSpPr>
          <p:nvPr/>
        </p:nvCxnSpPr>
        <p:spPr>
          <a:xfrm>
            <a:off x="2531912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E852CFC-6D52-434E-8404-D13AD7E14853}"/>
              </a:ext>
            </a:extLst>
          </p:cNvPr>
          <p:cNvSpPr/>
          <p:nvPr/>
        </p:nvSpPr>
        <p:spPr>
          <a:xfrm>
            <a:off x="2079151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E4F0A4-B01C-48C2-9F37-B89FC8AD405D}"/>
              </a:ext>
            </a:extLst>
          </p:cNvPr>
          <p:cNvSpPr/>
          <p:nvPr/>
        </p:nvSpPr>
        <p:spPr>
          <a:xfrm>
            <a:off x="3572079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2</a:t>
            </a:r>
            <a:r>
              <a:rPr lang="en-US" dirty="0"/>
              <a:t> + K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E3F457-2E07-495D-A5F8-C6EDC2948066}"/>
              </a:ext>
            </a:extLst>
          </p:cNvPr>
          <p:cNvCxnSpPr>
            <a:cxnSpLocks/>
            <a:stCxn id="13" idx="4"/>
            <a:endCxn id="15" idx="0"/>
          </p:cNvCxnSpPr>
          <p:nvPr/>
        </p:nvCxnSpPr>
        <p:spPr>
          <a:xfrm>
            <a:off x="4033718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6204F35-511C-43BE-82B2-D531043A8F75}"/>
              </a:ext>
            </a:extLst>
          </p:cNvPr>
          <p:cNvSpPr/>
          <p:nvPr/>
        </p:nvSpPr>
        <p:spPr>
          <a:xfrm>
            <a:off x="3580957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3A842A-CBAC-45B6-A985-038BF8708914}"/>
              </a:ext>
            </a:extLst>
          </p:cNvPr>
          <p:cNvCxnSpPr>
            <a:stCxn id="4" idx="6"/>
            <a:endCxn id="13" idx="2"/>
          </p:cNvCxnSpPr>
          <p:nvPr/>
        </p:nvCxnSpPr>
        <p:spPr>
          <a:xfrm>
            <a:off x="2993551" y="4722921"/>
            <a:ext cx="5785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D304948-8CEE-4976-9AFE-FC043B8B28DD}"/>
              </a:ext>
            </a:extLst>
          </p:cNvPr>
          <p:cNvSpPr/>
          <p:nvPr/>
        </p:nvSpPr>
        <p:spPr>
          <a:xfrm>
            <a:off x="5086019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2</a:t>
            </a:r>
            <a:r>
              <a:rPr lang="en-US" dirty="0"/>
              <a:t> + K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55A84B-9F8D-4BA5-8E39-FF3DCDF9E609}"/>
              </a:ext>
            </a:extLst>
          </p:cNvPr>
          <p:cNvCxnSpPr>
            <a:cxnSpLocks/>
            <a:stCxn id="18" idx="4"/>
            <a:endCxn id="20" idx="0"/>
          </p:cNvCxnSpPr>
          <p:nvPr/>
        </p:nvCxnSpPr>
        <p:spPr>
          <a:xfrm>
            <a:off x="5547658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9E7AC76-BC24-4F06-A0E2-1964728280D8}"/>
              </a:ext>
            </a:extLst>
          </p:cNvPr>
          <p:cNvSpPr/>
          <p:nvPr/>
        </p:nvSpPr>
        <p:spPr>
          <a:xfrm>
            <a:off x="5094897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CE6FBB-3E87-412D-AB58-43FDE05C19A3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4495357" y="4722921"/>
            <a:ext cx="59066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6AF29C-BE5E-4056-9506-A65592D779C1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6009297" y="4722921"/>
            <a:ext cx="7466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F2FD3E9-1559-4E21-BCC1-82B7202259E6}"/>
              </a:ext>
            </a:extLst>
          </p:cNvPr>
          <p:cNvSpPr txBox="1"/>
          <p:nvPr/>
        </p:nvSpPr>
        <p:spPr>
          <a:xfrm>
            <a:off x="6755907" y="3984257"/>
            <a:ext cx="1597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920EEE-FD97-496C-9ECD-3123856E404A}"/>
              </a:ext>
            </a:extLst>
          </p:cNvPr>
          <p:cNvSpPr/>
          <p:nvPr/>
        </p:nvSpPr>
        <p:spPr>
          <a:xfrm>
            <a:off x="1216241" y="5326602"/>
            <a:ext cx="6507332" cy="2466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NOISY CHANNEL (e.g. Encryption Function)</a:t>
            </a:r>
          </a:p>
        </p:txBody>
      </p:sp>
    </p:spTree>
    <p:extLst>
      <p:ext uri="{BB962C8B-B14F-4D97-AF65-F5344CB8AC3E}">
        <p14:creationId xmlns:p14="http://schemas.microsoft.com/office/powerpoint/2010/main" val="265858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91BC-55CC-40D6-B064-5F504514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 &amp; Most Likely Explanation (MPE)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9FF2D-BE37-49A8-A8D4-B5CEBEE9F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model is generically called a Hidden Markov Model</a:t>
            </a:r>
          </a:p>
          <a:p>
            <a:pPr lvl="1"/>
            <a:r>
              <a:rPr lang="en-US" dirty="0"/>
              <a:t>State transition probabilities are based on a hidden variable</a:t>
            </a:r>
          </a:p>
          <a:p>
            <a:pPr lvl="1"/>
            <a:r>
              <a:rPr lang="en-US" dirty="0"/>
              <a:t>Observable variables are probabilistically connected to hidden variables</a:t>
            </a:r>
          </a:p>
          <a:p>
            <a:r>
              <a:rPr lang="en-US" dirty="0"/>
              <a:t>Viterbi algorithm efficiently computes MPE using dynamic programming by iteratively calculating most probable substrings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9C230A-6B7C-4BE9-B75A-374041C20A73}"/>
              </a:ext>
            </a:extLst>
          </p:cNvPr>
          <p:cNvSpPr/>
          <p:nvPr/>
        </p:nvSpPr>
        <p:spPr>
          <a:xfrm>
            <a:off x="2070273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1</a:t>
            </a:r>
            <a:r>
              <a:rPr lang="en-US" dirty="0"/>
              <a:t> + K</a:t>
            </a:r>
            <a:r>
              <a:rPr lang="en-US" baseline="-25000" dirty="0"/>
              <a:t>1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FD6783-918C-4D5F-9CFE-40211704AF8E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2531912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16EE1B4-91BF-488E-A55D-5EB65D4D6210}"/>
              </a:ext>
            </a:extLst>
          </p:cNvPr>
          <p:cNvSpPr/>
          <p:nvPr/>
        </p:nvSpPr>
        <p:spPr>
          <a:xfrm>
            <a:off x="2079151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423B5-AE3C-40D6-8DD1-76DE3431986D}"/>
              </a:ext>
            </a:extLst>
          </p:cNvPr>
          <p:cNvSpPr txBox="1"/>
          <p:nvPr/>
        </p:nvSpPr>
        <p:spPr>
          <a:xfrm>
            <a:off x="167188" y="453825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Hidden 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9D861-67CC-46DB-BDC1-345DBE4C0439}"/>
              </a:ext>
            </a:extLst>
          </p:cNvPr>
          <p:cNvSpPr txBox="1"/>
          <p:nvPr/>
        </p:nvSpPr>
        <p:spPr>
          <a:xfrm>
            <a:off x="167188" y="612723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Observed States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BBED4D-B800-4FBC-A4C7-F6D01D8AD966}"/>
              </a:ext>
            </a:extLst>
          </p:cNvPr>
          <p:cNvSpPr/>
          <p:nvPr/>
        </p:nvSpPr>
        <p:spPr>
          <a:xfrm>
            <a:off x="3572079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2</a:t>
            </a:r>
            <a:r>
              <a:rPr lang="en-US" dirty="0"/>
              <a:t> + K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F07FF7-F395-4DF0-A814-A1E15B074604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4033718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D58631B-CE7B-4561-B564-04131BC0C902}"/>
              </a:ext>
            </a:extLst>
          </p:cNvPr>
          <p:cNvSpPr/>
          <p:nvPr/>
        </p:nvSpPr>
        <p:spPr>
          <a:xfrm>
            <a:off x="3580957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D09481-81E1-4901-A6C2-05D631BE1668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2993551" y="4722921"/>
            <a:ext cx="5785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C546C6C-8EB1-46FB-80B8-D63E702257FF}"/>
              </a:ext>
            </a:extLst>
          </p:cNvPr>
          <p:cNvSpPr/>
          <p:nvPr/>
        </p:nvSpPr>
        <p:spPr>
          <a:xfrm>
            <a:off x="5086019" y="4261282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PT</a:t>
            </a:r>
            <a:r>
              <a:rPr lang="en-US" baseline="-25000" dirty="0"/>
              <a:t>2</a:t>
            </a:r>
            <a:r>
              <a:rPr lang="en-US" dirty="0"/>
              <a:t> + K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F22041-975A-4412-9426-FB8993D6E31B}"/>
              </a:ext>
            </a:extLst>
          </p:cNvPr>
          <p:cNvCxnSpPr>
            <a:cxnSpLocks/>
            <a:stCxn id="16" idx="4"/>
            <a:endCxn id="18" idx="0"/>
          </p:cNvCxnSpPr>
          <p:nvPr/>
        </p:nvCxnSpPr>
        <p:spPr>
          <a:xfrm>
            <a:off x="5547658" y="5184560"/>
            <a:ext cx="8878" cy="665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17D08DF-8FE1-42BE-98BF-A18B1F7912CB}"/>
              </a:ext>
            </a:extLst>
          </p:cNvPr>
          <p:cNvSpPr/>
          <p:nvPr/>
        </p:nvSpPr>
        <p:spPr>
          <a:xfrm>
            <a:off x="5094897" y="5850261"/>
            <a:ext cx="923278" cy="923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4CBCEE-625B-4EA4-83F7-0C0759B10FAD}"/>
              </a:ext>
            </a:extLst>
          </p:cNvPr>
          <p:cNvCxnSpPr>
            <a:cxnSpLocks/>
            <a:stCxn id="12" idx="6"/>
            <a:endCxn id="16" idx="2"/>
          </p:cNvCxnSpPr>
          <p:nvPr/>
        </p:nvCxnSpPr>
        <p:spPr>
          <a:xfrm>
            <a:off x="4495357" y="4722921"/>
            <a:ext cx="59066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625654-A48E-48CA-AE76-1EC86502F1D5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009297" y="4722921"/>
            <a:ext cx="7466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89DECC-5912-4560-AFD6-F0D2D7B82FC7}"/>
              </a:ext>
            </a:extLst>
          </p:cNvPr>
          <p:cNvSpPr txBox="1"/>
          <p:nvPr/>
        </p:nvSpPr>
        <p:spPr>
          <a:xfrm>
            <a:off x="6755908" y="3984257"/>
            <a:ext cx="967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9295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8BC9-84E0-44C9-A188-4D8D8DFD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Path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13AE13-45B6-4826-B9FF-6DBDCDBB6C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Base step:</a:t>
                </a:r>
              </a:p>
              <a:p>
                <a:pPr lvl="1"/>
                <a:r>
                  <a:rPr lang="en-US" dirty="0"/>
                  <a:t>Compute initial probabilities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Iterative step:</a:t>
                </a:r>
              </a:p>
              <a:p>
                <a:pPr lvl="1"/>
                <a:r>
                  <a:rPr lang="en-US" dirty="0"/>
                  <a:t>Compute most probable transitions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Maintain second table to track most probable path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13AE13-45B6-4826-B9FF-6DBDCDBB6C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cryptok.space/img/Viterbi.png">
            <a:extLst>
              <a:ext uri="{FF2B5EF4-FFF2-40B4-BE49-F238E27FC236}">
                <a16:creationId xmlns:a16="http://schemas.microsoft.com/office/drawing/2014/main" id="{440C5342-BC77-4B3F-92CB-E4950EFC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63" y="365125"/>
            <a:ext cx="3862137" cy="40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0B211-BC1B-41B1-AF97-3152A5A58792}"/>
              </a:ext>
            </a:extLst>
          </p:cNvPr>
          <p:cNvSpPr txBox="1"/>
          <p:nvPr/>
        </p:nvSpPr>
        <p:spPr>
          <a:xfrm>
            <a:off x="0" y="6488668"/>
            <a:ext cx="697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details: https://en.wikipedia.org/wiki/Viterbi_algorithm</a:t>
            </a:r>
          </a:p>
        </p:txBody>
      </p:sp>
    </p:spTree>
    <p:extLst>
      <p:ext uri="{BB962C8B-B14F-4D97-AF65-F5344CB8AC3E}">
        <p14:creationId xmlns:p14="http://schemas.microsoft.com/office/powerpoint/2010/main" val="632301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C5C0-2507-4D45-BA7B-34CAD090A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E43AF-C194-4547-B86B-D6B3D2A5DA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… but does it work?</a:t>
            </a:r>
          </a:p>
        </p:txBody>
      </p:sp>
    </p:spTree>
    <p:extLst>
      <p:ext uri="{BB962C8B-B14F-4D97-AF65-F5344CB8AC3E}">
        <p14:creationId xmlns:p14="http://schemas.microsoft.com/office/powerpoint/2010/main" val="4139813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A56F-B519-4433-922F-7F4588FFC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063E-821C-407F-9023-954CC8E0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Minimalistic recursive tree data structure</a:t>
            </a:r>
          </a:p>
          <a:p>
            <a:pPr lvl="1"/>
            <a:r>
              <a:rPr lang="en-US" dirty="0"/>
              <a:t>Each node represents an observed sequence of letters and stores a count for times observed.</a:t>
            </a:r>
          </a:p>
          <a:p>
            <a:pPr lvl="1"/>
            <a:r>
              <a:rPr lang="en-US" dirty="0"/>
              <a:t>For English, number of nodes in a depth </a:t>
            </a:r>
            <a:r>
              <a:rPr lang="en-US" b="1" dirty="0"/>
              <a:t>M</a:t>
            </a:r>
            <a:r>
              <a:rPr lang="en-US" dirty="0"/>
              <a:t> tree will be O(26</a:t>
            </a:r>
            <a:r>
              <a:rPr lang="en-US" b="1" baseline="30000" dirty="0"/>
              <a:t>M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M = 6 requires on the order of 300M nodes</a:t>
            </a:r>
          </a:p>
          <a:p>
            <a:pPr lvl="2"/>
            <a:r>
              <a:rPr lang="en-US" dirty="0"/>
              <a:t>M = 7 would require ~8B.  </a:t>
            </a:r>
            <a:r>
              <a:rPr lang="en-US" dirty="0">
                <a:sym typeface="Wingdings" panose="05000000000000000000" pitchFamily="2" charset="2"/>
              </a:rPr>
              <a:t> This is what is used in RKCC, requires ~300MB stored.</a:t>
            </a:r>
            <a:endParaRPr lang="en-US" dirty="0"/>
          </a:p>
          <a:p>
            <a:pPr lvl="2"/>
            <a:r>
              <a:rPr lang="en-US" dirty="0"/>
              <a:t>M = 8 would require ~208B.</a:t>
            </a:r>
          </a:p>
          <a:p>
            <a:pPr lvl="1"/>
            <a:r>
              <a:rPr lang="en-US" dirty="0"/>
              <a:t>In reality, these trees are very sparse, reducing number of nodes by an order of magnitude</a:t>
            </a:r>
          </a:p>
          <a:p>
            <a:pPr lvl="2"/>
            <a:r>
              <a:rPr lang="en-US" dirty="0"/>
              <a:t>In a stream of 23M characters, observed 7M unique 8</a:t>
            </a:r>
          </a:p>
          <a:p>
            <a:r>
              <a:rPr lang="en-US" dirty="0"/>
              <a:t>Used to calculate probabilities:</a:t>
            </a:r>
          </a:p>
          <a:p>
            <a:pPr lvl="1"/>
            <a:r>
              <a:rPr lang="en-US" dirty="0"/>
              <a:t>P(“A”) = Node[“A”].value / Node[“”].value</a:t>
            </a:r>
          </a:p>
          <a:p>
            <a:pPr lvl="1"/>
            <a:r>
              <a:rPr lang="en-US" dirty="0"/>
              <a:t>P(“B”|”A”) = Node[“A”][“B”].value / Node[“A”].value</a:t>
            </a:r>
          </a:p>
          <a:p>
            <a:pPr lvl="1"/>
            <a:r>
              <a:rPr lang="en-US" dirty="0"/>
              <a:t>P(“F”|”ABCDE”) = Node[“A”][“B”][“C”][“D”][“E”][“F”].value /  Node[“A”][“B”][“C”][“D”][“E”].value</a:t>
            </a:r>
          </a:p>
          <a:p>
            <a:r>
              <a:rPr lang="en-US" dirty="0"/>
              <a:t>Tree structure == O(log(n)) look-ups!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CD528-E68C-4DEF-9023-270CC8C06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685" y="514350"/>
            <a:ext cx="3325115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8468-8189-4C14-9B96-05AD6744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</a:t>
            </a:r>
            <a:r>
              <a:rPr lang="en-US" dirty="0" err="1"/>
              <a:t>Defcon</a:t>
            </a:r>
            <a:r>
              <a:rPr lang="en-US" dirty="0"/>
              <a:t> XX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69FA7-ED55-44BC-A0AE-750B53510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t="18425" r="12081" b="22286"/>
          <a:stretch/>
        </p:blipFill>
        <p:spPr>
          <a:xfrm rot="5400000">
            <a:off x="-461598" y="3222381"/>
            <a:ext cx="4299438" cy="17232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2D947-4942-4061-9F8F-8BBC4CB1D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9" r="8370" b="18525"/>
          <a:stretch/>
        </p:blipFill>
        <p:spPr>
          <a:xfrm rot="5400000">
            <a:off x="1562332" y="3214406"/>
            <a:ext cx="4299438" cy="1739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677224-A4F8-401F-9A88-E0D9A1FF9B1E}"/>
              </a:ext>
            </a:extLst>
          </p:cNvPr>
          <p:cNvSpPr txBox="1"/>
          <p:nvPr/>
        </p:nvSpPr>
        <p:spPr>
          <a:xfrm>
            <a:off x="4800601" y="1934308"/>
            <a:ext cx="70690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Cipher featured on UBER badge was not part of the badge contest.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MLF Takes home an UBER badge from the badge contest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Cryptok</a:t>
            </a:r>
            <a:r>
              <a:rPr lang="en-US" sz="2000" dirty="0">
                <a:solidFill>
                  <a:schemeClr val="bg1"/>
                </a:solidFill>
              </a:rPr>
              <a:t> spends his free time over the next 3 months trying to crack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Solved 11/18/2012 8:37PM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99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C29C-739E-4F33-B8F4-44465221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Viterbi-</a:t>
            </a:r>
            <a:r>
              <a:rPr lang="en-US" dirty="0" err="1"/>
              <a:t>ish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1544-DCD1-444F-BD3C-51A3ED8873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Adjustments must be made…</a:t>
                </a:r>
              </a:p>
              <a:p>
                <a:pPr lvl="1"/>
                <a:r>
                  <a:rPr lang="en-US" dirty="0"/>
                  <a:t>Traditional Viterbi algorithm targets HMMs based on the [First-order] Markov Assumption</a:t>
                </a:r>
              </a:p>
              <a:p>
                <a:pPr lvl="2"/>
                <a:r>
                  <a:rPr lang="en-US" dirty="0"/>
                  <a:t>Need higher order to find intelligible words and phrases</a:t>
                </a:r>
              </a:p>
              <a:p>
                <a:pPr lvl="2"/>
                <a:r>
                  <a:rPr lang="en-US" dirty="0"/>
                  <a:t>Apply lazy searching to avoid exploring low-probability paths</a:t>
                </a:r>
              </a:p>
              <a:p>
                <a:pPr lvl="1"/>
                <a:r>
                  <a:rPr lang="en-US" dirty="0"/>
                  <a:t>Traditional HMMs assume some independence between observations and hidden states</a:t>
                </a:r>
              </a:p>
              <a:p>
                <a:pPr lvl="2"/>
                <a:r>
                  <a:rPr lang="en-US" dirty="0"/>
                  <a:t>Our system includes a direct dependency between hidden state and observed state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𝑐𝑖𝑝h𝑒𝑟𝑡𝑒𝑥𝑡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𝑝𝑙𝑎𝑖𝑛𝑡𝑒𝑥𝑡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Probabilities become very tiny very quickly when computing a large chain or analyzing unseen character sequences (“what’s the probability of this sentence appearing in English text”)</a:t>
                </a:r>
              </a:p>
              <a:p>
                <a:pPr lvl="2"/>
                <a:r>
                  <a:rPr lang="en-US" dirty="0"/>
                  <a:t>Use Loglikelihood instead of probabilities, Use epsilon and Back-off smoothing 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6D1544-DCD1-444F-BD3C-51A3ED8873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37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3129-76C6-48CE-B49C-0CF9AEB8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Higher-order Markov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42902-6C1F-4215-BF8D-A00BE74E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Increased consideration of history when computing probabilities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Greatly increases cost of calculating most probable previous state (must check against 26</a:t>
            </a:r>
            <a:r>
              <a:rPr lang="en-US" baseline="30000" dirty="0"/>
              <a:t>5</a:t>
            </a:r>
            <a:r>
              <a:rPr lang="en-US" dirty="0"/>
              <a:t> possibilities!)</a:t>
            </a:r>
          </a:p>
          <a:p>
            <a:pPr lvl="1"/>
            <a:r>
              <a:rPr lang="en-US" b="1" dirty="0"/>
              <a:t>Use Lazy search</a:t>
            </a:r>
            <a:r>
              <a:rPr lang="en-US" dirty="0"/>
              <a:t>: Prune low-probability paths from search space at each iteration (implemented as a configurable top-N threshold)</a:t>
            </a:r>
          </a:p>
          <a:p>
            <a:pPr lvl="2"/>
            <a:r>
              <a:rPr lang="en-US" dirty="0"/>
              <a:t>No longer guaranteed to find most probable solution! (but usually good enough)</a:t>
            </a:r>
          </a:p>
          <a:p>
            <a:r>
              <a:rPr lang="en-US" dirty="0"/>
              <a:t>Biases the model to prefer legitimate words and phrases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ADFB1D-F0BD-45F0-8E81-07BD896F5CB0}"/>
              </a:ext>
            </a:extLst>
          </p:cNvPr>
          <p:cNvGrpSpPr/>
          <p:nvPr/>
        </p:nvGrpSpPr>
        <p:grpSpPr>
          <a:xfrm>
            <a:off x="1095375" y="2139115"/>
            <a:ext cx="7628920" cy="778868"/>
            <a:chOff x="1095375" y="2139115"/>
            <a:chExt cx="7628920" cy="77886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9E48144-1EE1-4808-8988-B9DAD3E92C5D}"/>
                    </a:ext>
                  </a:extLst>
                </p:cNvPr>
                <p:cNvSpPr txBox="1"/>
                <p:nvPr/>
              </p:nvSpPr>
              <p:spPr>
                <a:xfrm>
                  <a:off x="4667543" y="2139115"/>
                  <a:ext cx="4056752" cy="7788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nary>
                          <m:naryPr>
                            <m:chr m:val="∏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9E48144-1EE1-4808-8988-B9DAD3E92C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543" y="2139115"/>
                  <a:ext cx="4056752" cy="77886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D4EBDF-A7F9-4D38-A3C8-2FA0ADCDA5BB}"/>
                </a:ext>
              </a:extLst>
            </p:cNvPr>
            <p:cNvSpPr txBox="1"/>
            <p:nvPr/>
          </p:nvSpPr>
          <p:spPr>
            <a:xfrm>
              <a:off x="1095375" y="2343883"/>
              <a:ext cx="6292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First Order Markov Assumption: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72C208-D3EC-4F2A-8A38-3816E8A2DC88}"/>
              </a:ext>
            </a:extLst>
          </p:cNvPr>
          <p:cNvGrpSpPr/>
          <p:nvPr/>
        </p:nvGrpSpPr>
        <p:grpSpPr>
          <a:xfrm>
            <a:off x="227135" y="2768457"/>
            <a:ext cx="11546622" cy="938878"/>
            <a:chOff x="227135" y="2768457"/>
            <a:chExt cx="11546622" cy="9388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A0F2BB6-894A-4490-9EF3-920229D260EF}"/>
                    </a:ext>
                  </a:extLst>
                </p:cNvPr>
                <p:cNvSpPr txBox="1"/>
                <p:nvPr/>
              </p:nvSpPr>
              <p:spPr>
                <a:xfrm>
                  <a:off x="227135" y="2928467"/>
                  <a:ext cx="11546622" cy="7788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nary>
                          <m:naryPr>
                            <m:chr m:val="∏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=6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A0F2BB6-894A-4490-9EF3-920229D260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135" y="2928467"/>
                  <a:ext cx="11546622" cy="77886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C578B7-05D9-4250-BAC8-3101B16DDB49}"/>
                </a:ext>
              </a:extLst>
            </p:cNvPr>
            <p:cNvSpPr txBox="1"/>
            <p:nvPr/>
          </p:nvSpPr>
          <p:spPr>
            <a:xfrm>
              <a:off x="1095375" y="2768457"/>
              <a:ext cx="6292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Fifth Order Markov Assumption: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815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6563-0907-4475-AC8B-EDE70296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State Transition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DAFC3-F7A7-450B-B0B4-60CD2309A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 transition probabilities as the joint probability of the plaintext transition and the ciphertext transition</a:t>
            </a:r>
          </a:p>
          <a:p>
            <a:pPr lvl="1"/>
            <a:r>
              <a:rPr lang="en-US" dirty="0"/>
              <a:t>Use N-gram probabilities to compute each transition separately</a:t>
            </a:r>
          </a:p>
          <a:p>
            <a:pPr lvl="1"/>
            <a:r>
              <a:rPr lang="en-US" dirty="0"/>
              <a:t>Combine with probability of reaching previous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00B46-5BF2-470D-A95D-8CDAA5FD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7" y="3457812"/>
            <a:ext cx="11496583" cy="33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2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F874-7769-45DB-B367-1CBCA2E4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Underflow and 0-occurances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F2226-31E7-412B-8660-630C1D7F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a sequence has never been seen before, use small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 and its substring</a:t>
                </a:r>
              </a:p>
              <a:p>
                <a:r>
                  <a:rPr lang="en-US" dirty="0"/>
                  <a:t>Use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 instead of direct probabilities to avoid underflow:</a:t>
                </a:r>
              </a:p>
              <a:p>
                <a:pPr lvl="1"/>
                <a:r>
                  <a:rPr 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[1] -182.0305   </a:t>
                </a:r>
                <a:r>
                  <a:rPr lang="en-US" sz="1600" dirty="0">
                    <a:latin typeface="+mj-lt"/>
                    <a:cs typeface="Courier New" panose="02070309020205020404" pitchFamily="49" charset="0"/>
                    <a:sym typeface="Wingdings" panose="05000000000000000000" pitchFamily="2" charset="2"/>
                  </a:rPr>
                  <a:t> probability of short text decryption = 10^-182; range of JAVA double is +/- 10^308</a:t>
                </a: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lvl="1"/>
                <a:r>
                  <a:rPr 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THISISASAMPLETEX</a:t>
                </a:r>
              </a:p>
              <a:p>
                <a:pPr lvl="1"/>
                <a:r>
                  <a:rPr 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THATHASBEENENCRY</a:t>
                </a:r>
              </a:p>
              <a:p>
                <a:r>
                  <a:rPr lang="en-US" dirty="0"/>
                  <a:t>Benefit: We can use addition instead of multiplication to calculate joint probabilities!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F2226-31E7-412B-8660-630C1D7F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89CD7AB-AA04-4919-9719-8DFF498C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305" y="4554843"/>
            <a:ext cx="5850383" cy="22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AD57-60B7-45FD-914F-EE6CB488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Assisted Decryption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453D-25C3-40A0-821E-CD34D91B9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Viterbi implementation is not perfect:</a:t>
            </a:r>
          </a:p>
          <a:p>
            <a:pPr lvl="1"/>
            <a:r>
              <a:rPr lang="en-US" dirty="0"/>
              <a:t>Highest probability decryption is not always the correct decryption</a:t>
            </a:r>
          </a:p>
          <a:p>
            <a:r>
              <a:rPr lang="en-US" dirty="0"/>
              <a:t>RKCC tool enables iterative assisted decryption:</a:t>
            </a:r>
          </a:p>
          <a:p>
            <a:pPr lvl="1"/>
            <a:r>
              <a:rPr lang="en-US" dirty="0"/>
              <a:t>While Viterbi is running, keep an eye out for partial decryptions</a:t>
            </a:r>
          </a:p>
          <a:p>
            <a:pPr lvl="1"/>
            <a:r>
              <a:rPr lang="en-US" dirty="0"/>
              <a:t>Crib for partial decryptions and other likely words/phrases</a:t>
            </a:r>
          </a:p>
          <a:p>
            <a:pPr lvl="1"/>
            <a:r>
              <a:rPr lang="en-US" dirty="0"/>
              <a:t>Commit high-confidence findings and re-run Viterbi</a:t>
            </a:r>
          </a:p>
          <a:p>
            <a:pPr lvl="2"/>
            <a:r>
              <a:rPr lang="en-US" dirty="0"/>
              <a:t>Algorithm will prune paths that do not adhere to user-provided constraints (this word at this location)</a:t>
            </a:r>
          </a:p>
        </p:txBody>
      </p:sp>
    </p:spTree>
    <p:extLst>
      <p:ext uri="{BB962C8B-B14F-4D97-AF65-F5344CB8AC3E}">
        <p14:creationId xmlns:p14="http://schemas.microsoft.com/office/powerpoint/2010/main" val="1245417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3E5D-0562-44CE-983B-45CFBF7B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A551-1287-4E8B-A773-E4AEE1F19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order Markov Model w/ 1 observation and 1 compound-hidden state (PT and K are co-dependent)</a:t>
            </a:r>
          </a:p>
          <a:p>
            <a:r>
              <a:rPr lang="en-US" dirty="0"/>
              <a:t>Uses a modified Viterbi to calculate MPE</a:t>
            </a:r>
          </a:p>
          <a:p>
            <a:pPr lvl="1"/>
            <a:r>
              <a:rPr lang="en-US" dirty="0"/>
              <a:t>Dynamic algorithm; remembers probability computations from current round to use in the next</a:t>
            </a:r>
          </a:p>
          <a:p>
            <a:pPr lvl="1"/>
            <a:r>
              <a:rPr lang="en-US" dirty="0"/>
              <a:t>Program outputs the most likely &lt;key, plaintext&gt; pairs, ranked by probability</a:t>
            </a:r>
          </a:p>
          <a:p>
            <a:r>
              <a:rPr lang="en-US" dirty="0"/>
              <a:t>Human required</a:t>
            </a:r>
          </a:p>
          <a:p>
            <a:pPr lvl="1"/>
            <a:r>
              <a:rPr lang="en-US" dirty="0"/>
              <a:t>N-grams capture structure, not semantics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7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2D78-4C65-42D2-B710-02E7C07B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3840-F2C5-43BA-B521-C77EB47F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pretty well</a:t>
            </a:r>
          </a:p>
          <a:p>
            <a:r>
              <a:rPr lang="en-US" dirty="0" err="1"/>
              <a:t>Defcon</a:t>
            </a:r>
            <a:r>
              <a:rPr lang="en-US" dirty="0"/>
              <a:t> 20 Uber Badge Cipher:</a:t>
            </a:r>
          </a:p>
          <a:p>
            <a:pPr lvl="1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QMMDYPSQSAMSPMQJLTYVRXHBKYRDSZJYHBGSNQHQBWLVJVPMFUISDCGWXATLEOBULNIHPCSPTFPWIISXWTAMTXSVHTFLHWVVNWPPWYIPLDQFIJWTYCILZGTXMUDAFPCUKPNTOXJSNVSTMLUX</a:t>
            </a:r>
          </a:p>
        </p:txBody>
      </p:sp>
    </p:spTree>
    <p:extLst>
      <p:ext uri="{BB962C8B-B14F-4D97-AF65-F5344CB8AC3E}">
        <p14:creationId xmlns:p14="http://schemas.microsoft.com/office/powerpoint/2010/main" val="1862645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6397-2C54-4F2E-8BC6-82438D7E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E4C1E-4039-4D15-81EF-67F1DF8D7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6A601-82B6-4682-ABA3-C4B92829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2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10A0-763B-4EFB-A801-D873DB38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B4C2-F745-4A6D-93B5-F5F3D920C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at 30,000 ft.</a:t>
            </a:r>
          </a:p>
          <a:p>
            <a:r>
              <a:rPr lang="en-US" dirty="0"/>
              <a:t>DC 23 Uber badge cipher</a:t>
            </a:r>
          </a:p>
          <a:p>
            <a:pPr lvl="1"/>
            <a:r>
              <a:rPr lang="en-US" dirty="0"/>
              <a:t>BVFBHGHXAWJEKEDMDZAPRMWGNMTVIRPWIKHGIPUU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https://cryptok.space/img/uber23back.jpg">
            <a:extLst>
              <a:ext uri="{FF2B5EF4-FFF2-40B4-BE49-F238E27FC236}">
                <a16:creationId xmlns:a16="http://schemas.microsoft.com/office/drawing/2014/main" id="{BB4326D3-7DA0-4997-BFB0-ABADA7E55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r="13306" b="7362"/>
          <a:stretch/>
        </p:blipFill>
        <p:spPr bwMode="auto">
          <a:xfrm>
            <a:off x="4849746" y="3329002"/>
            <a:ext cx="2492508" cy="29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5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E42B-8A18-4419-8A34-34F4462F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 – The Gateway Drug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DEBB-1867-4765-AED2-949130BEA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Enables automatic ranking of possible </a:t>
            </a:r>
            <a:r>
              <a:rPr lang="en-US" dirty="0" err="1"/>
              <a:t>decodings</a:t>
            </a:r>
            <a:r>
              <a:rPr lang="en-US" dirty="0"/>
              <a:t> by “English-ness”</a:t>
            </a:r>
          </a:p>
          <a:p>
            <a:r>
              <a:rPr lang="en-US" dirty="0"/>
              <a:t>Some ciphers have a tiny </a:t>
            </a:r>
            <a:r>
              <a:rPr lang="en-US" dirty="0" err="1"/>
              <a:t>keyspace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Caesar’s Cipher, </a:t>
            </a:r>
            <a:r>
              <a:rPr lang="en-US" dirty="0" err="1"/>
              <a:t>Railfence</a:t>
            </a:r>
            <a:r>
              <a:rPr lang="en-US" dirty="0"/>
              <a:t>, </a:t>
            </a:r>
            <a:r>
              <a:rPr lang="en-US" dirty="0" err="1"/>
              <a:t>Atbash</a:t>
            </a:r>
            <a:r>
              <a:rPr lang="en-US" dirty="0"/>
              <a:t>, Scytale, short-key </a:t>
            </a:r>
            <a:r>
              <a:rPr lang="en-US" dirty="0" err="1"/>
              <a:t>Vigenere</a:t>
            </a:r>
            <a:endParaRPr lang="en-US" dirty="0"/>
          </a:p>
          <a:p>
            <a:pPr lvl="1"/>
            <a:r>
              <a:rPr lang="en-US" dirty="0"/>
              <a:t>Try them all, see what happens!</a:t>
            </a:r>
          </a:p>
          <a:p>
            <a:r>
              <a:rPr lang="en-US" dirty="0"/>
              <a:t>Improved </a:t>
            </a:r>
            <a:r>
              <a:rPr lang="en-US" dirty="0" err="1"/>
              <a:t>Vigenere</a:t>
            </a:r>
            <a:r>
              <a:rPr lang="en-US" dirty="0"/>
              <a:t> key-recovery</a:t>
            </a:r>
          </a:p>
          <a:p>
            <a:pPr lvl="1"/>
            <a:r>
              <a:rPr lang="en-US" dirty="0"/>
              <a:t>Consider only candidate key characters that produce sequences of characters that are commonly observed together</a:t>
            </a:r>
          </a:p>
          <a:p>
            <a:r>
              <a:rPr lang="en-US" dirty="0"/>
              <a:t>Extend character N-gram analysis to word N-gram analysis</a:t>
            </a:r>
          </a:p>
          <a:p>
            <a:pPr lvl="1"/>
            <a:r>
              <a:rPr lang="en-US" dirty="0"/>
              <a:t>Find word boundaries; produce sentences instead of “almost English”</a:t>
            </a:r>
          </a:p>
          <a:p>
            <a:pPr lvl="1"/>
            <a:r>
              <a:rPr lang="en-US" dirty="0"/>
              <a:t>Efficiently consider whitespace characters in probability model</a:t>
            </a:r>
          </a:p>
        </p:txBody>
      </p:sp>
    </p:spTree>
    <p:extLst>
      <p:ext uri="{BB962C8B-B14F-4D97-AF65-F5344CB8AC3E}">
        <p14:creationId xmlns:p14="http://schemas.microsoft.com/office/powerpoint/2010/main" val="66761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A005-D3F0-4ADE-9BF5-2683A89B0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2968C-C5AF-40A3-8047-5FE4CC806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might this work?</a:t>
            </a:r>
          </a:p>
        </p:txBody>
      </p:sp>
    </p:spTree>
    <p:extLst>
      <p:ext uri="{BB962C8B-B14F-4D97-AF65-F5344CB8AC3E}">
        <p14:creationId xmlns:p14="http://schemas.microsoft.com/office/powerpoint/2010/main" val="321976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CC68-5087-42F4-8404-C6077B8C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D35B8-474E-4E7B-822F-D5F1D96F9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Challenge problem @ </a:t>
            </a:r>
            <a:r>
              <a:rPr lang="en-US" dirty="0">
                <a:hlinkClick r:id="rId2"/>
              </a:rPr>
              <a:t>https://cryptok.space/cpv/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BJOAM WNJVD TGHQH DRRAN XDLXM DUTSK SNCCO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WAEWM FQEGK QZVTR FIEXW WQGYU TSCGL NHSVE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XSRRL ZPJSR IBLPL JIISP AERJJ PAFYG MQWRW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XWXIE VBJIW YBXFI EGNPR MSUTA WMLZF KEERU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AHGSI YWZGR BHMCP UENWJ TWUOG HAWDR KIOJR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PWLRL CGHMP ZIFMF PPKOS VLLQV GBMOZ VTFKC 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VHZG</a:t>
            </a:r>
          </a:p>
          <a:p>
            <a:r>
              <a:rPr lang="en-US" dirty="0"/>
              <a:t>Download: https://cryptok.space/cpv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8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6FA2-16D1-4220-AD37-6E8CF891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Time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B9D7F-2266-422B-93B0-1C2CA6F7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For Plaintext PT, Key K, and Ciphertext CT,</a:t>
            </a:r>
          </a:p>
          <a:p>
            <a:pPr marL="0" indent="0">
              <a:buNone/>
            </a:pPr>
            <a:r>
              <a:rPr lang="en-US" dirty="0"/>
              <a:t>Define OTP: PT[</a:t>
            </a:r>
            <a:r>
              <a:rPr lang="en-US" dirty="0" err="1"/>
              <a:t>i</a:t>
            </a:r>
            <a:r>
              <a:rPr lang="en-US" dirty="0"/>
              <a:t>] + K[</a:t>
            </a:r>
            <a:r>
              <a:rPr lang="en-US" dirty="0" err="1"/>
              <a:t>i</a:t>
            </a:r>
            <a:r>
              <a:rPr lang="en-US" dirty="0"/>
              <a:t>] = CT[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where ‘+’ is any invertible function and </a:t>
            </a:r>
            <a:r>
              <a:rPr lang="en-US" dirty="0" err="1"/>
              <a:t>len</a:t>
            </a:r>
            <a:r>
              <a:rPr lang="en-US" dirty="0"/>
              <a:t>(PT) = </a:t>
            </a:r>
            <a:r>
              <a:rPr lang="en-US" dirty="0" err="1"/>
              <a:t>len</a:t>
            </a:r>
            <a:r>
              <a:rPr lang="en-US" dirty="0"/>
              <a:t>(K) = </a:t>
            </a:r>
            <a:r>
              <a:rPr lang="en-US" dirty="0" err="1"/>
              <a:t>len</a:t>
            </a:r>
            <a:r>
              <a:rPr lang="en-US" dirty="0"/>
              <a:t>(CT)</a:t>
            </a:r>
          </a:p>
          <a:p>
            <a:pPr marL="0" indent="0">
              <a:buNone/>
            </a:pPr>
            <a:endParaRPr lang="en-US" b="1" i="1" dirty="0"/>
          </a:p>
          <a:p>
            <a:r>
              <a:rPr lang="en-US" dirty="0"/>
              <a:t>OTP provides </a:t>
            </a:r>
            <a:r>
              <a:rPr lang="en-US" b="1" dirty="0"/>
              <a:t>perfect secrecy </a:t>
            </a:r>
            <a:r>
              <a:rPr lang="en-US" dirty="0"/>
              <a:t> IF the key is </a:t>
            </a:r>
            <a:r>
              <a:rPr lang="en-US" b="1" dirty="0"/>
              <a:t>random; </a:t>
            </a:r>
            <a:r>
              <a:rPr lang="en-US" dirty="0"/>
              <a:t>Decryption is impossible without the key: </a:t>
            </a:r>
          </a:p>
          <a:p>
            <a:pPr marL="0" indent="0">
              <a:buNone/>
            </a:pPr>
            <a:r>
              <a:rPr lang="en-US" dirty="0"/>
              <a:t>	Given any ciphertext CT, it is trivial to derive a key that decrypts CT to any chosen equal-length plaintext.  Since there is no way to verify whether this decryption is correct, no information is leaked.</a:t>
            </a:r>
          </a:p>
        </p:txBody>
      </p:sp>
      <p:pic>
        <p:nvPicPr>
          <p:cNvPr id="9218" name="Picture 2" descr="http://nullprogram.com/img/diagram/otp.png">
            <a:extLst>
              <a:ext uri="{FF2B5EF4-FFF2-40B4-BE49-F238E27FC236}">
                <a16:creationId xmlns:a16="http://schemas.microsoft.com/office/drawing/2014/main" id="{E718F8B1-57C0-4948-9703-052C13EF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65125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76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D0EEC-C456-4CBF-89D0-4BAB0DFE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OTP = Impractical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CBAED-E92F-4452-948A-58619AB58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Storage and protection of the key is unruly for any real applications.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Stream ciphers (e.g. RC4) attempt to emulate OTP by using PRNGs to approximate a random key.</a:t>
            </a:r>
          </a:p>
          <a:p>
            <a:endParaRPr lang="en-US" dirty="0"/>
          </a:p>
        </p:txBody>
      </p:sp>
      <p:pic>
        <p:nvPicPr>
          <p:cNvPr id="8194" name="Picture 2" descr="Random Number">
            <a:extLst>
              <a:ext uri="{FF2B5EF4-FFF2-40B4-BE49-F238E27FC236}">
                <a16:creationId xmlns:a16="http://schemas.microsoft.com/office/drawing/2014/main" id="{FB19C090-56D5-4B35-927C-B61E692A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62" y="4440115"/>
            <a:ext cx="381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879D8-BFCB-4BD4-81F2-0C73A45E0C6D}"/>
              </a:ext>
            </a:extLst>
          </p:cNvPr>
          <p:cNvSpPr txBox="1"/>
          <p:nvPr/>
        </p:nvSpPr>
        <p:spPr>
          <a:xfrm>
            <a:off x="3358662" y="5792763"/>
            <a:ext cx="4818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source: https://xkcd.com/221/</a:t>
            </a:r>
          </a:p>
        </p:txBody>
      </p:sp>
    </p:spTree>
    <p:extLst>
      <p:ext uri="{BB962C8B-B14F-4D97-AF65-F5344CB8AC3E}">
        <p14:creationId xmlns:p14="http://schemas.microsoft.com/office/powerpoint/2010/main" val="3485607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F568-4D68-451E-94C1-4E38BE19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Key Cipher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6C711-1CD4-4DD9-BB7F-7DCB810F2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Algorithmically identical to OTP:</a:t>
            </a:r>
          </a:p>
          <a:p>
            <a:pPr marL="0" indent="0">
              <a:buNone/>
            </a:pPr>
            <a:r>
              <a:rPr lang="en-US" dirty="0"/>
              <a:t>Define RKC: PT[</a:t>
            </a:r>
            <a:r>
              <a:rPr lang="en-US" dirty="0" err="1"/>
              <a:t>i</a:t>
            </a:r>
            <a:r>
              <a:rPr lang="en-US" dirty="0"/>
              <a:t>] + K[</a:t>
            </a:r>
            <a:r>
              <a:rPr lang="en-US" dirty="0" err="1"/>
              <a:t>i</a:t>
            </a:r>
            <a:r>
              <a:rPr lang="en-US" dirty="0"/>
              <a:t>] = CT[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where ‘+’ is any invertible function and </a:t>
            </a:r>
            <a:r>
              <a:rPr lang="en-US" dirty="0" err="1"/>
              <a:t>len</a:t>
            </a:r>
            <a:r>
              <a:rPr lang="en-US" dirty="0"/>
              <a:t>(PT) = </a:t>
            </a:r>
            <a:r>
              <a:rPr lang="en-US" dirty="0" err="1"/>
              <a:t>len</a:t>
            </a:r>
            <a:r>
              <a:rPr lang="en-US" dirty="0"/>
              <a:t>(K) = </a:t>
            </a:r>
            <a:r>
              <a:rPr lang="en-US" dirty="0" err="1"/>
              <a:t>len</a:t>
            </a:r>
            <a:r>
              <a:rPr lang="en-US" dirty="0"/>
              <a:t>(CT)</a:t>
            </a:r>
          </a:p>
          <a:p>
            <a:endParaRPr lang="en-US" dirty="0"/>
          </a:p>
          <a:p>
            <a:r>
              <a:rPr lang="en-US" dirty="0"/>
              <a:t>However, the key is </a:t>
            </a:r>
            <a:r>
              <a:rPr lang="en-US" b="1" dirty="0"/>
              <a:t>not random</a:t>
            </a:r>
            <a:r>
              <a:rPr lang="en-US" dirty="0"/>
              <a:t>, but chosen as a stream from a pre-shared “key material”, e.g. a passage from a book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practical: Correspondents only need to share keying material and a pointer for were to start (E.g. Leo Tolstoy’s War and Peace, Oxford World’s Classics, Nov. 10, 2010 Edition, Page 372, Word 37)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Penalty: This introduces a weakness – Unlike in OTP, in RKC an adversary can determine when a valid partial decryption has occurred based on intelligibility – E.g. Are both the key stream and decryption English? </a:t>
            </a:r>
          </a:p>
        </p:txBody>
      </p:sp>
      <p:pic>
        <p:nvPicPr>
          <p:cNvPr id="4" name="Picture 2" descr="http://nullprogram.com/img/diagram/otp.png">
            <a:extLst>
              <a:ext uri="{FF2B5EF4-FFF2-40B4-BE49-F238E27FC236}">
                <a16:creationId xmlns:a16="http://schemas.microsoft.com/office/drawing/2014/main" id="{54BD1F7B-0F41-4667-BB85-13053FE4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65125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1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D13B-1FEA-4F07-A3B1-79BD36B0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Exploiting RKC for fun (and marginal profit)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3A0BD-7091-429C-9E91-6320E71BE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Option 1: Identify the keying material and try every possible offset until something pops out. (Brute-force)</a:t>
            </a:r>
          </a:p>
          <a:p>
            <a:pPr lvl="1"/>
            <a:r>
              <a:rPr lang="en-US" dirty="0"/>
              <a:t>Requires possession of keying material (which should be kept secret)</a:t>
            </a:r>
          </a:p>
          <a:p>
            <a:r>
              <a:rPr lang="en-US" dirty="0"/>
              <a:t>Option 2: Test the cipher for the appearance of common words and phrases.  Attempt to fill in gaps by expanding PT and Key together (Cribbing)</a:t>
            </a:r>
          </a:p>
          <a:p>
            <a:pPr lvl="1"/>
            <a:r>
              <a:rPr lang="en-US" dirty="0"/>
              <a:t>Requires a word/phrase list to be compiled; will fail on no occurrences</a:t>
            </a:r>
          </a:p>
          <a:p>
            <a:r>
              <a:rPr lang="en-US" dirty="0"/>
              <a:t>Option 3: Use probabilistic analysis to identify the most likely possible solutions (Viterbi)</a:t>
            </a:r>
          </a:p>
          <a:p>
            <a:pPr lvl="1"/>
            <a:r>
              <a:rPr lang="en-US" dirty="0"/>
              <a:t>Requires knowledge of the underlying key and PT languages and construction of a probabilistic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165171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FF02-3F02-4C68-8211-046BB06D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EA9B-7AF7-40C9-96D2-AB2CC5590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BruteForceRKC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Corpus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):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possible key material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Corpus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possible starting index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914400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	Test(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+len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)])</a:t>
            </a:r>
          </a:p>
          <a:p>
            <a:endParaRPr lang="en-US" dirty="0"/>
          </a:p>
          <a:p>
            <a:r>
              <a:rPr lang="en-US" dirty="0"/>
              <a:t>This will produce A LOT of possible solutions [O(Number of characters in Corpus * Len(CT))] and key materials (e.g. novels) tend to be hundreds of thousands of characters long.</a:t>
            </a:r>
          </a:p>
          <a:p>
            <a:r>
              <a:rPr lang="en-US" dirty="0"/>
              <a:t>Reasonable if you have access to the key source (in digital form).</a:t>
            </a:r>
          </a:p>
        </p:txBody>
      </p:sp>
    </p:spTree>
    <p:extLst>
      <p:ext uri="{BB962C8B-B14F-4D97-AF65-F5344CB8AC3E}">
        <p14:creationId xmlns:p14="http://schemas.microsoft.com/office/powerpoint/2010/main" val="427546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9337-089D-4F26-921A-92A00E18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Cribbing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9F9C5-565F-43B4-BA8C-A7728EEC7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CribRKC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Wordlist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For each word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Wordlist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	For each possible starting index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914400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	Test(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+len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)],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dirty="0"/>
          </a:p>
          <a:p>
            <a:r>
              <a:rPr lang="en-US" dirty="0"/>
              <a:t>Produces O(</a:t>
            </a:r>
            <a:r>
              <a:rPr lang="en-US" dirty="0" err="1"/>
              <a:t>len</a:t>
            </a:r>
            <a:r>
              <a:rPr lang="en-US" dirty="0"/>
              <a:t>(Wordlist) * </a:t>
            </a:r>
            <a:r>
              <a:rPr lang="en-US" dirty="0" err="1"/>
              <a:t>len</a:t>
            </a:r>
            <a:r>
              <a:rPr lang="en-US" dirty="0"/>
              <a:t>(CT)) outputs</a:t>
            </a:r>
          </a:p>
          <a:p>
            <a:r>
              <a:rPr lang="en-US" dirty="0"/>
              <a:t>Works well when long words appear in the Key or PT</a:t>
            </a:r>
          </a:p>
          <a:p>
            <a:r>
              <a:rPr lang="en-US" dirty="0"/>
              <a:t>Many “false positives” for shorter words (</a:t>
            </a:r>
            <a:r>
              <a:rPr lang="en-US" dirty="0" err="1"/>
              <a:t>len</a:t>
            </a:r>
            <a:r>
              <a:rPr lang="en-US" dirty="0"/>
              <a:t>(w) &lt; 6)</a:t>
            </a:r>
          </a:p>
          <a:p>
            <a:r>
              <a:rPr lang="en-US" dirty="0"/>
              <a:t>Requires manual review</a:t>
            </a:r>
          </a:p>
          <a:p>
            <a:r>
              <a:rPr lang="en-US" dirty="0"/>
              <a:t>Very useful for running Known Plain-text (KPT) attacks against cipher</a:t>
            </a:r>
          </a:p>
        </p:txBody>
      </p:sp>
    </p:spTree>
    <p:extLst>
      <p:ext uri="{BB962C8B-B14F-4D97-AF65-F5344CB8AC3E}">
        <p14:creationId xmlns:p14="http://schemas.microsoft.com/office/powerpoint/2010/main" val="3595982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17796</TotalTime>
  <Words>1627</Words>
  <Application>Microsoft Office PowerPoint</Application>
  <PresentationFormat>Widescreen</PresentationFormat>
  <Paragraphs>221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Cambria Math</vt:lpstr>
      <vt:lpstr>Courier New</vt:lpstr>
      <vt:lpstr>Wingdings</vt:lpstr>
      <vt:lpstr>Office Theme</vt:lpstr>
      <vt:lpstr>Breaking the Uber Badge Ciphers</vt:lpstr>
      <vt:lpstr>History: Defcon XX</vt:lpstr>
      <vt:lpstr>Theory</vt:lpstr>
      <vt:lpstr>One Time Pad</vt:lpstr>
      <vt:lpstr>OTP = Impractical</vt:lpstr>
      <vt:lpstr>Running Key Cipher</vt:lpstr>
      <vt:lpstr>Exploiting RKC for fun (and marginal profit)</vt:lpstr>
      <vt:lpstr>Brute Force</vt:lpstr>
      <vt:lpstr>Cribbing</vt:lpstr>
      <vt:lpstr>Viterbi – Basis of RKCCrack core algorithm </vt:lpstr>
      <vt:lpstr>Language Models</vt:lpstr>
      <vt:lpstr>N-gram Language Model</vt:lpstr>
      <vt:lpstr>N-gram Language Model: 0-counts</vt:lpstr>
      <vt:lpstr>Most Probable Explanation (MPE)</vt:lpstr>
      <vt:lpstr>Noisy Channel Problem</vt:lpstr>
      <vt:lpstr>Hidden Markov Model &amp; Most Likely Explanation (MPE) calculation</vt:lpstr>
      <vt:lpstr>Viterbi Path calculation</vt:lpstr>
      <vt:lpstr>Implementation</vt:lpstr>
      <vt:lpstr>Frequency Tree</vt:lpstr>
      <vt:lpstr>Viterbi-ish</vt:lpstr>
      <vt:lpstr>Higher-order Markov Assumptions</vt:lpstr>
      <vt:lpstr>Calculating State Transition Probabilities</vt:lpstr>
      <vt:lpstr>Managing Underflow and 0-occurances</vt:lpstr>
      <vt:lpstr>Assisted Decryption</vt:lpstr>
      <vt:lpstr>Putting it together</vt:lpstr>
      <vt:lpstr>Success!</vt:lpstr>
      <vt:lpstr>PowerPoint Presentation</vt:lpstr>
      <vt:lpstr>Prologue</vt:lpstr>
      <vt:lpstr>Language models – The Gateway Drug and Future Work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the Uber Badge Ciphers</dc:title>
  <dc:creator>Kevin Hulin</dc:creator>
  <cp:keywords>Defcon25</cp:keywords>
  <cp:lastModifiedBy>Kevin Hulin</cp:lastModifiedBy>
  <cp:revision>91</cp:revision>
  <dcterms:created xsi:type="dcterms:W3CDTF">2017-07-15T17:25:16Z</dcterms:created>
  <dcterms:modified xsi:type="dcterms:W3CDTF">2017-07-28T16:18:01Z</dcterms:modified>
</cp:coreProperties>
</file>